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03" r:id="rId3"/>
    <p:sldId id="300" r:id="rId4"/>
    <p:sldId id="301" r:id="rId5"/>
    <p:sldId id="307" r:id="rId6"/>
    <p:sldId id="297" r:id="rId7"/>
    <p:sldId id="304" r:id="rId8"/>
    <p:sldId id="305" r:id="rId9"/>
    <p:sldId id="298" r:id="rId10"/>
    <p:sldId id="306" r:id="rId11"/>
    <p:sldId id="308" r:id="rId1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8">
          <p15:clr>
            <a:srgbClr val="A4A3A4"/>
          </p15:clr>
        </p15:guide>
        <p15:guide id="2" pos="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4B5"/>
    <a:srgbClr val="32B400"/>
    <a:srgbClr val="E69548"/>
    <a:srgbClr val="C6F1F0"/>
    <a:srgbClr val="A7E7E7"/>
    <a:srgbClr val="616160"/>
    <a:srgbClr val="616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506" y="84"/>
      </p:cViewPr>
      <p:guideLst>
        <p:guide orient="horz" pos="378"/>
        <p:guide pos="2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EC868-6918-43A4-8C2A-D94BD92A4BCB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EFC40-932A-498B-BE01-2306F3DE19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58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FC40-932A-498B-BE01-2306F3DE19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3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FC40-932A-498B-BE01-2306F3DE19F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58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FC40-932A-498B-BE01-2306F3DE19F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67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FC40-932A-498B-BE01-2306F3DE19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128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67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63845" y="1533183"/>
            <a:ext cx="5397500" cy="5035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Fd_verierr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8862"/>
            <a:ext cx="9144000" cy="59235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751365" y="1240971"/>
            <a:ext cx="6400800" cy="56314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929" y="51587"/>
            <a:ext cx="8678635" cy="87278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5279" y="1445079"/>
            <a:ext cx="5878285" cy="5123664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7198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itiz_Couple_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" y="924370"/>
            <a:ext cx="9150223" cy="59417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941" y="1226578"/>
            <a:ext cx="6400800" cy="56314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929" y="51587"/>
            <a:ext cx="8678635" cy="87278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5855" y="1430686"/>
            <a:ext cx="5878285" cy="5123664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56329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itiz_Couple_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" y="924370"/>
            <a:ext cx="9150223" cy="5941794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44929" y="51587"/>
            <a:ext cx="8678635" cy="87278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67420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itiz_Couple_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13" y="0"/>
            <a:ext cx="9160477" cy="68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08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30813" y="295382"/>
            <a:ext cx="3680254" cy="592353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263845" y="1869625"/>
            <a:ext cx="5397500" cy="451285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22514" y="2116777"/>
            <a:ext cx="7981029" cy="455344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>
                <a:solidFill>
                  <a:srgbClr val="616160"/>
                </a:solidFill>
              </a:defRPr>
            </a:lvl4pPr>
            <a:lvl5pPr>
              <a:defRPr>
                <a:solidFill>
                  <a:srgbClr val="616160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3535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962E-A559-CA49-8D1C-A034035436F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5EB-16BA-9A44-BD9D-BBD878A4D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777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962E-A559-CA49-8D1C-A034035436F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5EB-16BA-9A44-BD9D-BBD878A4D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08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962E-A559-CA49-8D1C-A034035436F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5EB-16BA-9A44-BD9D-BBD878A4D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57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962E-A559-CA49-8D1C-A034035436F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5EB-16BA-9A44-BD9D-BBD878A4D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298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962E-A559-CA49-8D1C-A034035436F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5EB-16BA-9A44-BD9D-BBD878A4D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970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962E-A559-CA49-8D1C-A034035436F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5EB-16BA-9A44-BD9D-BBD878A4D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79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d_verierr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8862"/>
            <a:ext cx="9144000" cy="5923531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44929" y="51587"/>
            <a:ext cx="8678635" cy="87278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79757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962E-A559-CA49-8D1C-A034035436F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5EB-16BA-9A44-BD9D-BBD878A4D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367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5962E-A559-CA49-8D1C-A034035436F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5EB-16BA-9A44-BD9D-BBD878A4D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9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d_verierr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6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947057"/>
            <a:ext cx="9156701" cy="591094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34743"/>
            <a:ext cx="6400800" cy="56314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3892" y="1438851"/>
            <a:ext cx="5899321" cy="5123664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244929" y="51587"/>
            <a:ext cx="8678635" cy="87278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94387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947057"/>
            <a:ext cx="9156701" cy="5910943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44929" y="51587"/>
            <a:ext cx="8678635" cy="87278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2093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D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4" y="1"/>
            <a:ext cx="9144004" cy="68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4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Citiz_Electrique_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74" b="3003"/>
          <a:stretch/>
        </p:blipFill>
        <p:spPr>
          <a:xfrm>
            <a:off x="-6133" y="940697"/>
            <a:ext cx="9158298" cy="593169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263845" y="1533183"/>
            <a:ext cx="5397500" cy="503556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2751365" y="1240971"/>
            <a:ext cx="6400800" cy="563142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929" y="51587"/>
            <a:ext cx="8678635" cy="87278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5279" y="1445079"/>
            <a:ext cx="5878285" cy="5123664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3763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itiz_Electrique_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74" b="3003"/>
          <a:stretch/>
        </p:blipFill>
        <p:spPr>
          <a:xfrm>
            <a:off x="-6133" y="940697"/>
            <a:ext cx="9158298" cy="5931695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244929" y="51587"/>
            <a:ext cx="8678635" cy="872783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Vista Sans OTCE Reg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13066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itiz_Electrique_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019" b="3003"/>
          <a:stretch/>
        </p:blipFill>
        <p:spPr>
          <a:xfrm>
            <a:off x="-6133" y="1"/>
            <a:ext cx="9150133" cy="687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7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5962E-A559-CA49-8D1C-A034035436F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95EB-16BA-9A44-BD9D-BBD878A4D7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58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8" r:id="rId3"/>
    <p:sldLayoutId id="2147483665" r:id="rId4"/>
    <p:sldLayoutId id="2147483669" r:id="rId5"/>
    <p:sldLayoutId id="2147483667" r:id="rId6"/>
    <p:sldLayoutId id="2147483677" r:id="rId7"/>
    <p:sldLayoutId id="2147483671" r:id="rId8"/>
    <p:sldLayoutId id="2147483672" r:id="rId9"/>
    <p:sldLayoutId id="2147483676" r:id="rId10"/>
    <p:sldLayoutId id="2147483674" r:id="rId11"/>
    <p:sldLayoutId id="2147483675" r:id="rId12"/>
    <p:sldLayoutId id="2147483664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6657" y="1189608"/>
            <a:ext cx="7123969" cy="48472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b="0" dirty="0"/>
              <a:t>Alpes Autopartage/</a:t>
            </a:r>
            <a:r>
              <a:rPr lang="fr-FR" dirty="0"/>
              <a:t>Citiz : </a:t>
            </a:r>
            <a:br>
              <a:rPr lang="fr-FR" dirty="0"/>
            </a:br>
            <a:r>
              <a:rPr lang="fr-FR" dirty="0"/>
              <a:t>RAPPORT d’ACTIVITE 2020/ et S1-2021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87675" y="975629"/>
            <a:ext cx="3418496" cy="2833403"/>
          </a:xfrm>
          <a:prstGeom prst="ellipse">
            <a:avLst/>
          </a:prstGeom>
          <a:solidFill>
            <a:srgbClr val="32B4B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fr-FR" sz="1200" dirty="0">
              <a:solidFill>
                <a:schemeClr val="bg1"/>
              </a:solidFill>
              <a:cs typeface="Vista Sans OTCE Reg"/>
            </a:endParaRPr>
          </a:p>
          <a:p>
            <a:pPr marL="0" indent="0">
              <a:buFont typeface="Arial"/>
              <a:buNone/>
            </a:pPr>
            <a:r>
              <a:rPr lang="fr-FR" sz="1600" dirty="0">
                <a:solidFill>
                  <a:schemeClr val="bg1"/>
                </a:solidFill>
                <a:cs typeface="Vista Sans OTCE Reg"/>
              </a:rPr>
              <a:t>Grenoble – 25.06.2021</a:t>
            </a:r>
          </a:p>
          <a:p>
            <a:pPr marL="0" indent="0">
              <a:buFont typeface="Arial"/>
              <a:buNone/>
            </a:pPr>
            <a:r>
              <a:rPr lang="fr-FR" sz="1800" b="1" dirty="0">
                <a:solidFill>
                  <a:schemeClr val="bg1"/>
                </a:solidFill>
                <a:cs typeface="Vista Sans OTCE Reg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fr-FR" sz="2000" b="1" dirty="0">
                <a:solidFill>
                  <a:schemeClr val="bg1"/>
                </a:solidFill>
                <a:cs typeface="Vista Sans OTCE Reg"/>
              </a:rPr>
              <a:t>Maxime Tassin</a:t>
            </a:r>
          </a:p>
          <a:p>
            <a:pPr marL="0" indent="0">
              <a:buFont typeface="Arial"/>
              <a:buNone/>
            </a:pPr>
            <a:r>
              <a:rPr lang="fr-FR" sz="2000" b="1" dirty="0">
                <a:solidFill>
                  <a:schemeClr val="bg1"/>
                </a:solidFill>
                <a:cs typeface="Vista Sans OTCE Reg"/>
              </a:rPr>
              <a:t>Martin Lesage</a:t>
            </a:r>
          </a:p>
          <a:p>
            <a:pPr marL="0" indent="0">
              <a:buFont typeface="Arial"/>
              <a:buNone/>
            </a:pPr>
            <a:endParaRPr lang="fr-FR" sz="1400" dirty="0">
              <a:solidFill>
                <a:schemeClr val="bg1"/>
              </a:solidFill>
              <a:cs typeface="Vista Sans OTCE Reg"/>
            </a:endParaRPr>
          </a:p>
          <a:p>
            <a:pPr marL="0" indent="0">
              <a:buFont typeface="Arial"/>
              <a:buNone/>
            </a:pPr>
            <a:r>
              <a:rPr lang="fr-FR" sz="2400" dirty="0">
                <a:solidFill>
                  <a:schemeClr val="bg1"/>
                </a:solidFill>
                <a:cs typeface="Vista Sans OTCE Reg"/>
              </a:rPr>
              <a:t>Citiz Alpes-Loire</a:t>
            </a:r>
          </a:p>
        </p:txBody>
      </p:sp>
      <p:pic>
        <p:nvPicPr>
          <p:cNvPr id="7" name="Image 6" descr="CITY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4740676" y="4517608"/>
            <a:ext cx="4422917" cy="12996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46" y="5807890"/>
            <a:ext cx="9153033" cy="106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41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Faits marquants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DBFCD6-34A2-4010-8524-356240A8860C}"/>
              </a:ext>
            </a:extLst>
          </p:cNvPr>
          <p:cNvSpPr txBox="1"/>
          <p:nvPr/>
        </p:nvSpPr>
        <p:spPr>
          <a:xfrm>
            <a:off x="1" y="945057"/>
            <a:ext cx="9143999" cy="587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Acquisition et travaux de la vitrine sur le cours Berriat,</a:t>
            </a:r>
            <a:r>
              <a:rPr lang="fr-FR" sz="2400" b="1" dirty="0"/>
              <a:t> </a:t>
            </a:r>
            <a:r>
              <a:rPr lang="fr-FR" dirty="0"/>
              <a:t>et embauche de</a:t>
            </a:r>
            <a:r>
              <a:rPr lang="fr-FR" sz="2400" b="1" dirty="0"/>
              <a:t> 2 CDI </a:t>
            </a:r>
            <a:r>
              <a:rPr lang="fr-FR" sz="2000" dirty="0"/>
              <a:t>pour renforcer le pôle communication, commercial et sociétariat</a:t>
            </a:r>
            <a:r>
              <a:rPr lang="fr-FR" sz="2800" b="1" dirty="0"/>
              <a:t> : </a:t>
            </a:r>
          </a:p>
          <a:p>
            <a:r>
              <a:rPr lang="fr-FR" sz="2000" dirty="0"/>
              <a:t>amélioration de la relation client, organisation de l’accueil 6 jours sur 7 et économies de centre d’appel « Meilleur-Contact »</a:t>
            </a:r>
          </a:p>
          <a:p>
            <a:r>
              <a:rPr lang="fr-FR" sz="2400" b="1" u="sng" dirty="0"/>
              <a:t>-Poursuite de </a:t>
            </a:r>
            <a:r>
              <a:rPr lang="fr-FR" sz="2400" b="1" u="sng" dirty="0" err="1"/>
              <a:t>MaChèreAuto</a:t>
            </a:r>
            <a:r>
              <a:rPr lang="fr-FR" sz="2400" b="1" u="sng" dirty="0"/>
              <a:t> et </a:t>
            </a:r>
            <a:r>
              <a:rPr lang="fr-FR" sz="2400" b="1" u="sng" dirty="0" err="1"/>
              <a:t>Fliz</a:t>
            </a:r>
            <a:r>
              <a:rPr lang="fr-FR" sz="2400" b="1" dirty="0"/>
              <a:t> </a:t>
            </a:r>
            <a:r>
              <a:rPr lang="fr-FR" sz="2400" dirty="0"/>
              <a:t>s</a:t>
            </a:r>
            <a:r>
              <a:rPr lang="fr-FR" sz="2000" dirty="0"/>
              <a:t>uite au suivi des marges MCA des 100 voitures externes </a:t>
            </a:r>
            <a:r>
              <a:rPr lang="fr-FR" sz="2000" dirty="0" err="1"/>
              <a:t>LTA+Fliz</a:t>
            </a:r>
            <a:r>
              <a:rPr lang="fr-FR" sz="2000" dirty="0"/>
              <a:t> sur les 12 mois précédent le </a:t>
            </a:r>
            <a:r>
              <a:rPr lang="fr-FR" sz="2000" dirty="0" err="1"/>
              <a:t>Covid</a:t>
            </a:r>
            <a:r>
              <a:rPr lang="fr-FR" sz="2000" dirty="0"/>
              <a:t>… </a:t>
            </a:r>
            <a:r>
              <a:rPr lang="fr-FR" sz="2400" dirty="0"/>
              <a:t> </a:t>
            </a:r>
          </a:p>
          <a:p>
            <a:r>
              <a:rPr lang="fr-FR" sz="2400" b="1" dirty="0"/>
              <a:t>-</a:t>
            </a:r>
            <a:r>
              <a:rPr lang="fr-FR" sz="2400" b="1" u="sng" dirty="0"/>
              <a:t>MAAS:  </a:t>
            </a:r>
            <a:r>
              <a:rPr lang="fr-FR" sz="2400" b="1" u="sng" dirty="0" err="1"/>
              <a:t>Moovizy</a:t>
            </a:r>
            <a:r>
              <a:rPr lang="fr-FR" sz="2400" b="1" u="sng" dirty="0"/>
              <a:t> 2 Saint-Etienne et </a:t>
            </a:r>
            <a:r>
              <a:rPr lang="fr-FR" sz="2400" b="1" u="sng" dirty="0" err="1"/>
              <a:t>Pass-mobilité</a:t>
            </a:r>
            <a:r>
              <a:rPr lang="fr-FR" sz="2400" b="1" u="sng" dirty="0"/>
              <a:t> Grenoble</a:t>
            </a:r>
            <a:r>
              <a:rPr lang="fr-FR" sz="2400" dirty="0"/>
              <a:t>:</a:t>
            </a:r>
          </a:p>
          <a:p>
            <a:r>
              <a:rPr lang="fr-FR" sz="2000" dirty="0"/>
              <a:t>Le projet de </a:t>
            </a:r>
            <a:r>
              <a:rPr lang="fr-FR" sz="2000" b="1" dirty="0"/>
              <a:t>Saint Etienne </a:t>
            </a:r>
            <a:r>
              <a:rPr lang="fr-FR" sz="2000" dirty="0"/>
              <a:t>a été lancé, sans grand succès, </a:t>
            </a:r>
          </a:p>
          <a:p>
            <a:r>
              <a:rPr lang="fr-FR" sz="2000" dirty="0"/>
              <a:t>Celui de </a:t>
            </a:r>
            <a:r>
              <a:rPr lang="fr-FR" sz="2000" b="1" dirty="0"/>
              <a:t>Grenoble</a:t>
            </a:r>
            <a:r>
              <a:rPr lang="fr-FR" sz="2000" dirty="0"/>
              <a:t> est en cours de lancement avec les </a:t>
            </a:r>
            <a:r>
              <a:rPr lang="fr-FR" sz="2000" dirty="0" err="1"/>
              <a:t>Yea</a:t>
            </a:r>
            <a:r>
              <a:rPr lang="fr-FR" sz="2000" dirty="0"/>
              <a:t>  avant les Citiz d’ici fin 2021</a:t>
            </a:r>
            <a:r>
              <a:rPr lang="fr-FR" sz="2400" dirty="0"/>
              <a:t>.</a:t>
            </a:r>
          </a:p>
          <a:p>
            <a:r>
              <a:rPr lang="fr-FR" sz="2400" b="1" dirty="0"/>
              <a:t>-</a:t>
            </a:r>
            <a:r>
              <a:rPr lang="fr-FR" sz="2400" b="1" u="sng" dirty="0"/>
              <a:t>Doublement de la flotte</a:t>
            </a:r>
            <a:r>
              <a:rPr lang="fr-FR" sz="2400" u="sng" dirty="0"/>
              <a:t> </a:t>
            </a:r>
            <a:r>
              <a:rPr lang="fr-FR" sz="2000" dirty="0"/>
              <a:t>prévu sur le </a:t>
            </a:r>
            <a:r>
              <a:rPr lang="fr-FR" sz="2000" b="1" dirty="0"/>
              <a:t>Grand Genevois Français</a:t>
            </a:r>
            <a:r>
              <a:rPr lang="fr-FR" sz="2000" dirty="0"/>
              <a:t>  et </a:t>
            </a:r>
            <a:r>
              <a:rPr lang="fr-FR" sz="2000" b="1" dirty="0"/>
              <a:t>VRD</a:t>
            </a:r>
            <a:r>
              <a:rPr lang="fr-FR" sz="2000" dirty="0"/>
              <a:t> en 2021 et 2022, dans le cadre des </a:t>
            </a:r>
            <a:r>
              <a:rPr lang="fr-FR" sz="2400" b="1" dirty="0"/>
              <a:t>plans Air Climat Territoriaux</a:t>
            </a:r>
            <a:r>
              <a:rPr lang="fr-FR" sz="2400" dirty="0"/>
              <a:t>. </a:t>
            </a:r>
            <a:r>
              <a:rPr lang="fr-FR" dirty="0"/>
              <a:t>(+/- 10 nvelles communes)</a:t>
            </a:r>
          </a:p>
          <a:p>
            <a:r>
              <a:rPr lang="fr-FR" sz="2400" b="1" dirty="0"/>
              <a:t>-</a:t>
            </a:r>
            <a:r>
              <a:rPr lang="fr-FR" sz="2400" dirty="0"/>
              <a:t>Démarche</a:t>
            </a:r>
            <a:r>
              <a:rPr lang="fr-FR" sz="2400" b="1" dirty="0"/>
              <a:t> </a:t>
            </a:r>
            <a:r>
              <a:rPr lang="fr-FR" sz="2400" b="1" u="sng" dirty="0" err="1"/>
              <a:t>PendAuRA</a:t>
            </a:r>
            <a:r>
              <a:rPr lang="fr-FR" sz="2400" b="1" u="sng" dirty="0"/>
              <a:t>+ 2021</a:t>
            </a:r>
            <a:r>
              <a:rPr lang="fr-FR" sz="2400" u="sng" dirty="0"/>
              <a:t> </a:t>
            </a:r>
            <a:r>
              <a:rPr lang="fr-FR" sz="2400" dirty="0"/>
              <a:t>avec 3 territoires </a:t>
            </a:r>
            <a:r>
              <a:rPr lang="fr-FR" dirty="0"/>
              <a:t>( </a:t>
            </a:r>
            <a:r>
              <a:rPr lang="fr-FR" dirty="0" err="1"/>
              <a:t>Arlysère</a:t>
            </a:r>
            <a:r>
              <a:rPr lang="fr-FR" dirty="0"/>
              <a:t>, Cœur de Savoie, Grand Genevois)</a:t>
            </a:r>
          </a:p>
          <a:p>
            <a:r>
              <a:rPr lang="fr-FR" sz="2400" b="1" dirty="0"/>
              <a:t>-</a:t>
            </a:r>
            <a:r>
              <a:rPr lang="fr-FR" sz="2400" b="1" u="sng" dirty="0"/>
              <a:t>Offres touristiques</a:t>
            </a:r>
            <a:r>
              <a:rPr lang="fr-FR" sz="2400" u="sng" dirty="0"/>
              <a:t> </a:t>
            </a:r>
            <a:r>
              <a:rPr lang="fr-FR" dirty="0"/>
              <a:t>rendues possibles par les inscriptions en ligne et le paiement à l’acte: test en Savoie Hiver 2021, lancement sur le </a:t>
            </a:r>
            <a:r>
              <a:rPr lang="fr-FR" b="1" u="sng" dirty="0"/>
              <a:t>plateau du Vercors aujourd’hui, avec</a:t>
            </a:r>
            <a:r>
              <a:rPr lang="fr-FR" b="1" u="sng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00B0F0"/>
                </a:solidFill>
              </a:rPr>
              <a:t>4 Citiz</a:t>
            </a:r>
            <a:r>
              <a:rPr lang="fr-FR" b="1" u="sng" dirty="0">
                <a:solidFill>
                  <a:srgbClr val="FF0000"/>
                </a:solidFill>
              </a:rPr>
              <a:t> + 3 </a:t>
            </a:r>
            <a:r>
              <a:rPr lang="fr-FR" b="1" u="sng" dirty="0" err="1">
                <a:solidFill>
                  <a:srgbClr val="FF0000"/>
                </a:solidFill>
              </a:rPr>
              <a:t>Yea</a:t>
            </a:r>
            <a:r>
              <a:rPr lang="fr-FR" b="1" u="sng" dirty="0">
                <a:solidFill>
                  <a:srgbClr val="FF0000"/>
                </a:solidFill>
              </a:rPr>
              <a:t>!</a:t>
            </a:r>
          </a:p>
          <a:p>
            <a:endParaRPr lang="fr-FR" dirty="0"/>
          </a:p>
          <a:p>
            <a:r>
              <a:rPr lang="fr-FR" sz="2000" b="1"/>
              <a:t>-Préoccupation </a:t>
            </a:r>
            <a:r>
              <a:rPr lang="fr-FR" sz="2000" b="1" dirty="0"/>
              <a:t>pour l’avenir:</a:t>
            </a:r>
            <a:r>
              <a:rPr lang="fr-FR" dirty="0"/>
              <a:t> les Bornes électriques  </a:t>
            </a:r>
          </a:p>
        </p:txBody>
      </p:sp>
    </p:spTree>
    <p:extLst>
      <p:ext uri="{BB962C8B-B14F-4D97-AF65-F5344CB8AC3E}">
        <p14:creationId xmlns:p14="http://schemas.microsoft.com/office/powerpoint/2010/main" val="365722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Ces 18 mois ont prouvé la résilience et la capacité d’innovation d’Alpes Autopartage…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DBFCD6-34A2-4010-8524-356240A8860C}"/>
              </a:ext>
            </a:extLst>
          </p:cNvPr>
          <p:cNvSpPr txBox="1"/>
          <p:nvPr/>
        </p:nvSpPr>
        <p:spPr>
          <a:xfrm>
            <a:off x="1" y="945057"/>
            <a:ext cx="9143999" cy="652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Avec l’aide de toute l’équipe: </a:t>
            </a:r>
            <a:r>
              <a:rPr lang="fr-FR" sz="2000" dirty="0"/>
              <a:t>du 1</a:t>
            </a:r>
            <a:r>
              <a:rPr lang="fr-FR" sz="2000" baseline="30000" dirty="0"/>
              <a:t>er</a:t>
            </a:r>
            <a:r>
              <a:rPr lang="fr-FR" sz="2000" dirty="0"/>
              <a:t> confinement au 3</a:t>
            </a:r>
            <a:r>
              <a:rPr lang="fr-FR" sz="2000" baseline="30000" dirty="0"/>
              <a:t>ème</a:t>
            </a:r>
            <a:r>
              <a:rPr lang="fr-FR" sz="2000" dirty="0"/>
              <a:t> tout le monde a contribué a faire de son mieux pour que l’entreprise s’en sorte</a:t>
            </a:r>
          </a:p>
          <a:p>
            <a:r>
              <a:rPr lang="fr-FR" sz="2000" dirty="0"/>
              <a:t>	-La gestion de flotte en 1</a:t>
            </a:r>
            <a:r>
              <a:rPr lang="fr-FR" sz="2000" baseline="30000" dirty="0"/>
              <a:t>er</a:t>
            </a:r>
            <a:r>
              <a:rPr lang="fr-FR" sz="2000" dirty="0"/>
              <a:t> lieu au secours des voitures à mettre en quarantaine, à désinfecter, à remettre en service….à gérer avec des semaines creuses et des WE et vacances surchargées</a:t>
            </a:r>
          </a:p>
          <a:p>
            <a:r>
              <a:rPr lang="fr-FR" sz="2000" dirty="0"/>
              <a:t>	-L’accueil et la gestion des clients désemparés, et l’aide aux soignants et familles soutiens … puis inscriptions qui reprennent en flèche avec les beaux jours et le déconfinement: en 2020 comme en 2021</a:t>
            </a:r>
          </a:p>
          <a:p>
            <a:r>
              <a:rPr lang="fr-FR" sz="2000" dirty="0"/>
              <a:t>	-Gestion du chômage partiel et du télé travail: formations à organiser et mise en place d’une nouvelle façon de travailler ensemble: accélération de la transition numérique, mise en place de nouveaux outils de suivi et d’information des clients, notamment les </a:t>
            </a:r>
            <a:r>
              <a:rPr lang="fr-FR" sz="2000" dirty="0" err="1"/>
              <a:t>Fliz</a:t>
            </a:r>
            <a:r>
              <a:rPr lang="fr-FR" sz="2000" dirty="0"/>
              <a:t> et </a:t>
            </a:r>
            <a:r>
              <a:rPr lang="fr-FR" sz="2000" dirty="0" err="1"/>
              <a:t>MaChèreAuto</a:t>
            </a:r>
            <a:r>
              <a:rPr lang="fr-FR" sz="2000" dirty="0"/>
              <a:t>.</a:t>
            </a:r>
          </a:p>
          <a:p>
            <a:r>
              <a:rPr lang="fr-FR" sz="2000" dirty="0"/>
              <a:t>	-Création de nouveaux services et conquête de nouveaux territoires</a:t>
            </a:r>
          </a:p>
          <a:p>
            <a:r>
              <a:rPr lang="fr-FR" sz="2000" dirty="0"/>
              <a:t>	-Gestion des absences de Stéphanie et moi-même pendant plusieurs mois, et adaptation à la réalité en administratif, suivi, compta et gestion.</a:t>
            </a:r>
          </a:p>
          <a:p>
            <a:endParaRPr lang="fr-FR" sz="2000" dirty="0"/>
          </a:p>
          <a:p>
            <a:r>
              <a:rPr lang="fr-FR" sz="2000" b="1" dirty="0"/>
              <a:t>De la Compta au commercial, en passant par le SAV et la gestion de flotte, la communication et l’amélioration des processus qualité, nous avons fait de la crise 1 opportunité pour progresser.  </a:t>
            </a:r>
            <a:r>
              <a:rPr lang="fr-FR" sz="2000" b="1" dirty="0">
                <a:highlight>
                  <a:srgbClr val="FFFF00"/>
                </a:highlight>
              </a:rPr>
              <a:t>Nous sommes prêts à booster la reprise: Bravo à tous.</a:t>
            </a:r>
          </a:p>
          <a:p>
            <a:endParaRPr lang="fr-FR" sz="1600" u="sng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58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EDBFCD6-34A2-4010-8524-356240A8860C}"/>
              </a:ext>
            </a:extLst>
          </p:cNvPr>
          <p:cNvSpPr txBox="1"/>
          <p:nvPr/>
        </p:nvSpPr>
        <p:spPr>
          <a:xfrm>
            <a:off x="0" y="924370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4DED56-7D45-42A8-88E1-BDED24CFD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" y="0"/>
            <a:ext cx="8507719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6B875E4-A30E-4382-B918-EBF2759D6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6" y="3875713"/>
            <a:ext cx="6636334" cy="2974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DA5D39-610A-473F-94B1-98CC18CF398D}"/>
              </a:ext>
            </a:extLst>
          </p:cNvPr>
          <p:cNvSpPr/>
          <p:nvPr/>
        </p:nvSpPr>
        <p:spPr>
          <a:xfrm>
            <a:off x="7331978" y="1728132"/>
            <a:ext cx="1183488" cy="7466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0DCAE9-E424-457B-9AE6-B3C245ED1CD9}"/>
              </a:ext>
            </a:extLst>
          </p:cNvPr>
          <p:cNvSpPr/>
          <p:nvPr/>
        </p:nvSpPr>
        <p:spPr>
          <a:xfrm>
            <a:off x="7483620" y="478172"/>
            <a:ext cx="1031846" cy="34394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2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EDBFCD6-34A2-4010-8524-356240A8860C}"/>
              </a:ext>
            </a:extLst>
          </p:cNvPr>
          <p:cNvSpPr txBox="1"/>
          <p:nvPr/>
        </p:nvSpPr>
        <p:spPr>
          <a:xfrm>
            <a:off x="1" y="978613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409AED-0348-4001-808F-3679F8974238}"/>
              </a:ext>
            </a:extLst>
          </p:cNvPr>
          <p:cNvSpPr txBox="1"/>
          <p:nvPr/>
        </p:nvSpPr>
        <p:spPr>
          <a:xfrm>
            <a:off x="2701" y="889234"/>
            <a:ext cx="3925474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fr-FR" sz="2000" b="1" u="sng" dirty="0"/>
          </a:p>
          <a:p>
            <a:r>
              <a:rPr lang="fr-FR" sz="2000" b="1" u="sng" dirty="0"/>
              <a:t>En bref: </a:t>
            </a:r>
          </a:p>
          <a:p>
            <a:endParaRPr lang="fr-FR" sz="2000" b="1" dirty="0"/>
          </a:p>
          <a:p>
            <a:r>
              <a:rPr lang="fr-FR" sz="2000" b="1" dirty="0"/>
              <a:t>L’année 2020 a été dure avec ses dents de scie, mais nous avons sauvé l’essentiel: </a:t>
            </a:r>
          </a:p>
          <a:p>
            <a:endParaRPr lang="fr-FR" sz="2000" b="1" dirty="0"/>
          </a:p>
          <a:p>
            <a:r>
              <a:rPr lang="fr-FR" sz="2000" b="1" dirty="0"/>
              <a:t>Usages total des voitures: </a:t>
            </a:r>
            <a:r>
              <a:rPr lang="fr-FR" sz="2000" b="1" dirty="0">
                <a:solidFill>
                  <a:srgbClr val="FF0000"/>
                </a:solidFill>
              </a:rPr>
              <a:t>-17%</a:t>
            </a:r>
          </a:p>
          <a:p>
            <a:r>
              <a:rPr lang="fr-FR" sz="2000" b="1" dirty="0"/>
              <a:t>Chiffre d’affaires </a:t>
            </a:r>
            <a:r>
              <a:rPr lang="fr-FR" sz="2000" b="1" dirty="0">
                <a:solidFill>
                  <a:srgbClr val="FF0000"/>
                </a:solidFill>
              </a:rPr>
              <a:t>-9%</a:t>
            </a:r>
          </a:p>
          <a:p>
            <a:r>
              <a:rPr lang="fr-FR" sz="1400" u="sng" dirty="0"/>
              <a:t>Grâce aux compléments de forfaits des villes nouvelles, en </a:t>
            </a:r>
            <a:r>
              <a:rPr lang="fr-FR" sz="1400" u="sng" dirty="0" err="1"/>
              <a:t>Fliz</a:t>
            </a:r>
            <a:r>
              <a:rPr lang="fr-FR" sz="1400" u="sng" dirty="0"/>
              <a:t> ou en création de station:</a:t>
            </a:r>
          </a:p>
          <a:p>
            <a:r>
              <a:rPr lang="fr-FR" sz="1400" dirty="0"/>
              <a:t>Valence Romans Déplacements, Grand Genevois, Périphérie de Grenoble, Albertville, Rumilly, Zoé du Grand Annecy…</a:t>
            </a:r>
          </a:p>
          <a:p>
            <a:endParaRPr lang="fr-FR" sz="2000" b="1" dirty="0"/>
          </a:p>
          <a:p>
            <a:r>
              <a:rPr lang="fr-FR" sz="2000" b="1" dirty="0"/>
              <a:t>Résultat d’exploitation </a:t>
            </a:r>
            <a:r>
              <a:rPr lang="fr-FR" sz="2000" b="1" dirty="0">
                <a:solidFill>
                  <a:srgbClr val="FF0000"/>
                </a:solidFill>
              </a:rPr>
              <a:t>-134k€= -7%</a:t>
            </a:r>
            <a:endParaRPr lang="fr-FR" sz="2400" b="1" dirty="0">
              <a:solidFill>
                <a:srgbClr val="FF0000"/>
              </a:solidFill>
            </a:endParaRPr>
          </a:p>
          <a:p>
            <a:pPr algn="ctr"/>
            <a:r>
              <a:rPr lang="fr-FR" sz="2400" b="1" dirty="0"/>
              <a:t>Résultat net </a:t>
            </a:r>
            <a:r>
              <a:rPr lang="fr-FR" sz="2400" b="1" dirty="0">
                <a:solidFill>
                  <a:srgbClr val="FF0000"/>
                </a:solidFill>
              </a:rPr>
              <a:t>-51k€</a:t>
            </a:r>
            <a:r>
              <a:rPr lang="fr-FR" sz="2400" b="1" dirty="0"/>
              <a:t> </a:t>
            </a:r>
          </a:p>
          <a:p>
            <a:pPr algn="ctr"/>
            <a:r>
              <a:rPr lang="fr-FR" sz="1400" dirty="0"/>
              <a:t>Ce qui efface +/- le résultat 2019 de +57k€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Les subventions du Grand Annecy pour le financement de 10 Zoé représentent 66k€ de résultat exceptionnel… </a:t>
            </a:r>
            <a:r>
              <a:rPr lang="fr-FR" sz="1400" b="1" dirty="0"/>
              <a:t>bienvenu !</a:t>
            </a: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C22743-096E-412D-A244-E486524DD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175" y="59976"/>
            <a:ext cx="5213124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" y="43198"/>
            <a:ext cx="3800211" cy="74536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Compte de résultat </a:t>
            </a:r>
            <a:br>
              <a:rPr lang="fr-FR" dirty="0"/>
            </a:br>
            <a:r>
              <a:rPr lang="fr-FR" dirty="0"/>
              <a:t>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4F0C4C-69BB-4EA0-BECA-826E0C56B0DD}"/>
              </a:ext>
            </a:extLst>
          </p:cNvPr>
          <p:cNvSpPr/>
          <p:nvPr/>
        </p:nvSpPr>
        <p:spPr>
          <a:xfrm>
            <a:off x="3923883" y="565624"/>
            <a:ext cx="5213125" cy="22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9B6E4D-7EF9-41A6-B30E-4594F018E315}"/>
              </a:ext>
            </a:extLst>
          </p:cNvPr>
          <p:cNvSpPr/>
          <p:nvPr/>
        </p:nvSpPr>
        <p:spPr>
          <a:xfrm>
            <a:off x="3925281" y="5004803"/>
            <a:ext cx="5213125" cy="22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AC023-E433-4D16-B706-2A3CD44A4316}"/>
              </a:ext>
            </a:extLst>
          </p:cNvPr>
          <p:cNvSpPr/>
          <p:nvPr/>
        </p:nvSpPr>
        <p:spPr>
          <a:xfrm>
            <a:off x="3925281" y="6674214"/>
            <a:ext cx="5213125" cy="22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B39264-EBE2-49BE-9265-99E8A9EFD28E}"/>
              </a:ext>
            </a:extLst>
          </p:cNvPr>
          <p:cNvSpPr/>
          <p:nvPr/>
        </p:nvSpPr>
        <p:spPr>
          <a:xfrm>
            <a:off x="3935068" y="5895435"/>
            <a:ext cx="5213125" cy="22294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48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EDBFCD6-34A2-4010-8524-356240A8860C}"/>
              </a:ext>
            </a:extLst>
          </p:cNvPr>
          <p:cNvSpPr txBox="1"/>
          <p:nvPr/>
        </p:nvSpPr>
        <p:spPr>
          <a:xfrm>
            <a:off x="1" y="978613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409AED-0348-4001-808F-3679F8974238}"/>
              </a:ext>
            </a:extLst>
          </p:cNvPr>
          <p:cNvSpPr txBox="1"/>
          <p:nvPr/>
        </p:nvSpPr>
        <p:spPr>
          <a:xfrm>
            <a:off x="22035" y="885142"/>
            <a:ext cx="2943107" cy="594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fr-FR" sz="2000" b="1" u="sng" dirty="0"/>
          </a:p>
          <a:p>
            <a:r>
              <a:rPr lang="fr-FR" sz="2000" b="1" u="sng" dirty="0"/>
              <a:t>En bref:</a:t>
            </a:r>
          </a:p>
          <a:p>
            <a:endParaRPr lang="fr-FR" sz="2000" b="1" u="sng" dirty="0"/>
          </a:p>
          <a:p>
            <a:r>
              <a:rPr lang="fr-FR" sz="2000" b="1" u="sng" dirty="0"/>
              <a:t>Le capital </a:t>
            </a:r>
            <a:r>
              <a:rPr lang="fr-FR" sz="2000" dirty="0"/>
              <a:t>a augmenté de 8% en 2020, soit </a:t>
            </a:r>
            <a:r>
              <a:rPr lang="fr-FR" sz="2000" b="1" dirty="0"/>
              <a:t>+54 k€</a:t>
            </a:r>
          </a:p>
          <a:p>
            <a:endParaRPr lang="fr-FR" sz="2000" b="1" dirty="0"/>
          </a:p>
          <a:p>
            <a:r>
              <a:rPr lang="fr-F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Les capitaux propres se dégradent de </a:t>
            </a:r>
            <a:r>
              <a:rPr lang="fr-F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63k€</a:t>
            </a:r>
            <a:r>
              <a:rPr lang="fr-F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… en intégrant les dépôts de garantie (+48k€) les capitaux permanents </a:t>
            </a:r>
          </a:p>
          <a:p>
            <a:r>
              <a:rPr lang="fr-FR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ne perdent que </a:t>
            </a:r>
            <a:r>
              <a:rPr lang="fr-FR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15k€</a:t>
            </a:r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/>
          </a:p>
          <a:p>
            <a:r>
              <a:rPr lang="fr-FR" sz="2000" dirty="0"/>
              <a:t>Les subventions d’investissement du </a:t>
            </a:r>
            <a:r>
              <a:rPr lang="fr-FR" sz="2000" b="1" dirty="0"/>
              <a:t>Grand Annecy améliorent nos capitaux propres de 85k€</a:t>
            </a:r>
          </a:p>
          <a:p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E4DA03-06A7-4C6E-9A11-6FD2EC949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34" y="536896"/>
            <a:ext cx="5837265" cy="52535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590E87E-AD8C-4E7A-8266-2F22B1FA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290" y="5879268"/>
            <a:ext cx="5815232" cy="7416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85143"/>
            <a:ext cx="5662568" cy="7453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dirty="0"/>
              <a:t>Bilan 2020: PASSIF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973540-5716-477A-8214-C2C7E09F1190}"/>
              </a:ext>
            </a:extLst>
          </p:cNvPr>
          <p:cNvSpPr/>
          <p:nvPr/>
        </p:nvSpPr>
        <p:spPr>
          <a:xfrm>
            <a:off x="3306734" y="1067566"/>
            <a:ext cx="5837266" cy="234892"/>
          </a:xfrm>
          <a:prstGeom prst="rect">
            <a:avLst/>
          </a:prstGeom>
          <a:noFill/>
          <a:ln w="38100">
            <a:solidFill>
              <a:srgbClr val="32B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C4B8C4-4E01-4E8A-980C-4D0CE6E06787}"/>
              </a:ext>
            </a:extLst>
          </p:cNvPr>
          <p:cNvSpPr/>
          <p:nvPr/>
        </p:nvSpPr>
        <p:spPr>
          <a:xfrm>
            <a:off x="3299743" y="3757997"/>
            <a:ext cx="5837266" cy="461665"/>
          </a:xfrm>
          <a:prstGeom prst="rect">
            <a:avLst/>
          </a:prstGeom>
          <a:noFill/>
          <a:ln w="38100">
            <a:solidFill>
              <a:srgbClr val="32B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400F25-4E79-4EF4-BC16-3B8A0E48CC87}"/>
              </a:ext>
            </a:extLst>
          </p:cNvPr>
          <p:cNvSpPr/>
          <p:nvPr/>
        </p:nvSpPr>
        <p:spPr>
          <a:xfrm>
            <a:off x="3317919" y="6179263"/>
            <a:ext cx="5837266" cy="217342"/>
          </a:xfrm>
          <a:prstGeom prst="rect">
            <a:avLst/>
          </a:prstGeom>
          <a:noFill/>
          <a:ln w="38100">
            <a:solidFill>
              <a:srgbClr val="32B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766D9-0F33-4222-8ACF-637645F1195A}"/>
              </a:ext>
            </a:extLst>
          </p:cNvPr>
          <p:cNvSpPr/>
          <p:nvPr/>
        </p:nvSpPr>
        <p:spPr>
          <a:xfrm>
            <a:off x="3299743" y="3107491"/>
            <a:ext cx="5837266" cy="331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518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EDBFCD6-34A2-4010-8524-356240A8860C}"/>
              </a:ext>
            </a:extLst>
          </p:cNvPr>
          <p:cNvSpPr txBox="1"/>
          <p:nvPr/>
        </p:nvSpPr>
        <p:spPr>
          <a:xfrm>
            <a:off x="1" y="978613"/>
            <a:ext cx="9143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409AED-0348-4001-808F-3679F8974238}"/>
              </a:ext>
            </a:extLst>
          </p:cNvPr>
          <p:cNvSpPr txBox="1"/>
          <p:nvPr/>
        </p:nvSpPr>
        <p:spPr>
          <a:xfrm>
            <a:off x="22034" y="978612"/>
            <a:ext cx="2380383" cy="5878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fr-FR" sz="2000" b="1" u="sng" dirty="0"/>
          </a:p>
          <a:p>
            <a:r>
              <a:rPr lang="fr-FR" sz="2000" b="1" u="sng" dirty="0"/>
              <a:t>En bref:</a:t>
            </a:r>
          </a:p>
          <a:p>
            <a:endParaRPr lang="fr-FR" sz="2000" b="1" u="sng" dirty="0"/>
          </a:p>
          <a:p>
            <a:r>
              <a:rPr lang="fr-FR" sz="2000" b="1" u="sng" dirty="0"/>
              <a:t>La valeur de la flotte et des boitiers </a:t>
            </a:r>
            <a:r>
              <a:rPr lang="fr-FR" sz="2000" dirty="0"/>
              <a:t>a augmenté: </a:t>
            </a:r>
            <a:r>
              <a:rPr lang="fr-FR" sz="2000" b="1" dirty="0"/>
              <a:t>+17%</a:t>
            </a:r>
            <a:r>
              <a:rPr lang="fr-FR" sz="2000" dirty="0"/>
              <a:t> soit </a:t>
            </a:r>
            <a:r>
              <a:rPr lang="fr-FR" sz="2000" b="1" dirty="0"/>
              <a:t>+223 k€</a:t>
            </a:r>
          </a:p>
          <a:p>
            <a:endParaRPr lang="fr-FR" sz="2000" b="1" dirty="0"/>
          </a:p>
          <a:p>
            <a:r>
              <a:rPr lang="fr-FR" sz="2000" b="1" dirty="0"/>
              <a:t>Les créances clients baissent</a:t>
            </a:r>
          </a:p>
          <a:p>
            <a:endParaRPr lang="fr-FR" sz="2000" b="1" dirty="0"/>
          </a:p>
          <a:p>
            <a:r>
              <a:rPr lang="fr-FR" sz="2000" b="1" dirty="0"/>
              <a:t>Nos disponibilités augmentent malgré le fait que nous n’ayons pas encore financé les voitures payées en fin d’année 2020.</a:t>
            </a:r>
          </a:p>
          <a:p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85143"/>
            <a:ext cx="5662568" cy="7453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dirty="0"/>
              <a:t>Bilan 2020: ACTIF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7A601D-1BB0-48DF-B683-12BE22B6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417" y="951275"/>
            <a:ext cx="6604194" cy="43337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439925-CA77-4716-8CF6-952327ACA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088" y="5268258"/>
            <a:ext cx="6330523" cy="15850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665F20-85F2-401C-AEEC-BC8B4F68C67A}"/>
              </a:ext>
            </a:extLst>
          </p:cNvPr>
          <p:cNvSpPr/>
          <p:nvPr/>
        </p:nvSpPr>
        <p:spPr>
          <a:xfrm>
            <a:off x="2743200" y="5405800"/>
            <a:ext cx="6255022" cy="234892"/>
          </a:xfrm>
          <a:prstGeom prst="rect">
            <a:avLst/>
          </a:prstGeom>
          <a:noFill/>
          <a:ln w="38100">
            <a:solidFill>
              <a:srgbClr val="32B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B8D72B-F7D6-481F-9819-1EF4747F8958}"/>
              </a:ext>
            </a:extLst>
          </p:cNvPr>
          <p:cNvSpPr/>
          <p:nvPr/>
        </p:nvSpPr>
        <p:spPr>
          <a:xfrm>
            <a:off x="2726422" y="3245211"/>
            <a:ext cx="6255022" cy="234892"/>
          </a:xfrm>
          <a:prstGeom prst="rect">
            <a:avLst/>
          </a:prstGeom>
          <a:noFill/>
          <a:ln w="38100">
            <a:solidFill>
              <a:srgbClr val="32B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43B9D9-4B2B-4796-9808-903E0F6CE250}"/>
              </a:ext>
            </a:extLst>
          </p:cNvPr>
          <p:cNvSpPr/>
          <p:nvPr/>
        </p:nvSpPr>
        <p:spPr>
          <a:xfrm>
            <a:off x="2736209" y="6075027"/>
            <a:ext cx="6255022" cy="234892"/>
          </a:xfrm>
          <a:prstGeom prst="rect">
            <a:avLst/>
          </a:prstGeom>
          <a:noFill/>
          <a:ln w="38100">
            <a:solidFill>
              <a:srgbClr val="32B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1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Tableau de bord Citiz Alpes Loire </a:t>
            </a:r>
            <a:r>
              <a:rPr lang="fr-FR" dirty="0">
                <a:solidFill>
                  <a:srgbClr val="32B4B5"/>
                </a:solidFill>
              </a:rPr>
              <a:t>2020</a:t>
            </a:r>
            <a:r>
              <a:rPr lang="fr-FR" dirty="0"/>
              <a:t> / 2019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C20053-844E-415E-AFC8-CB0B69127073}"/>
              </a:ext>
            </a:extLst>
          </p:cNvPr>
          <p:cNvSpPr txBox="1"/>
          <p:nvPr/>
        </p:nvSpPr>
        <p:spPr>
          <a:xfrm>
            <a:off x="7541703" y="1010565"/>
            <a:ext cx="1602297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/>
              <a:t>Les usages professionnels n’ont guère repris, et c’est la principale raison de la remontée incomplète des usages de la flotte, malgré une croissance de  </a:t>
            </a:r>
          </a:p>
          <a:p>
            <a:pPr algn="ctr"/>
            <a:r>
              <a:rPr lang="fr-FR" sz="1600" b="1" i="1" dirty="0"/>
              <a:t>+34 stations. </a:t>
            </a:r>
          </a:p>
          <a:p>
            <a:endParaRPr lang="fr-FR" sz="1600" b="1" i="1" dirty="0"/>
          </a:p>
          <a:p>
            <a:pPr algn="ctr"/>
            <a:r>
              <a:rPr lang="fr-FR" sz="1600" b="1" i="1" dirty="0"/>
              <a:t>Nous avons malgré tout poursuivi notre développement territorial avec 14 nouvelles communes, dont les 7 de la </a:t>
            </a:r>
            <a:r>
              <a:rPr lang="fr-FR" sz="1600" b="1" i="1" dirty="0" err="1"/>
              <a:t>Capev</a:t>
            </a:r>
            <a:r>
              <a:rPr lang="fr-FR" sz="1600" b="1" i="1" dirty="0"/>
              <a:t>, et le pourtour de Grenoble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696AF2-01B3-44F6-A535-211957AC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" y="1015812"/>
            <a:ext cx="7538024" cy="57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1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Tableau de bord 2021 / 2019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C20053-844E-415E-AFC8-CB0B69127073}"/>
              </a:ext>
            </a:extLst>
          </p:cNvPr>
          <p:cNvSpPr txBox="1"/>
          <p:nvPr/>
        </p:nvSpPr>
        <p:spPr>
          <a:xfrm>
            <a:off x="7625592" y="928256"/>
            <a:ext cx="1434517" cy="62478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fr-FR" sz="1600" b="1" i="1" dirty="0"/>
          </a:p>
          <a:p>
            <a:pPr algn="ctr"/>
            <a:r>
              <a:rPr lang="fr-FR" sz="1600" b="1" u="sng" dirty="0"/>
              <a:t>Usages globaux  tous territoires confondus sure les 5 premiers mois:</a:t>
            </a:r>
          </a:p>
          <a:p>
            <a:pPr algn="ctr"/>
            <a:endParaRPr lang="fr-FR" sz="1600" b="1" u="sng" dirty="0"/>
          </a:p>
          <a:p>
            <a:pPr algn="ctr"/>
            <a:endParaRPr lang="fr-FR" sz="1600" b="1" u="sng" dirty="0"/>
          </a:p>
          <a:p>
            <a:pPr algn="ctr"/>
            <a:r>
              <a:rPr lang="fr-FR" sz="1600" b="1" i="1" dirty="0"/>
              <a:t> En 2021, pour un même nombre de trajets, le CA réalisé est de+7% / 2019 et de +24%/ 2020. </a:t>
            </a:r>
          </a:p>
          <a:p>
            <a:pPr algn="ctr"/>
            <a:endParaRPr lang="fr-FR" sz="1600" b="1" i="1" dirty="0"/>
          </a:p>
          <a:p>
            <a:pPr algn="ctr"/>
            <a:r>
              <a:rPr lang="fr-FR" sz="1400" b="1" i="1" dirty="0">
                <a:solidFill>
                  <a:srgbClr val="FF0000"/>
                </a:solidFill>
              </a:rPr>
              <a:t>NB: en juin la tendance se poursuit au même rythme</a:t>
            </a:r>
            <a:endParaRPr lang="fr-FR" sz="1600" b="1" i="1" dirty="0">
              <a:solidFill>
                <a:srgbClr val="FF0000"/>
              </a:solidFill>
            </a:endParaRPr>
          </a:p>
          <a:p>
            <a:pPr algn="ctr"/>
            <a:endParaRPr lang="fr-FR" sz="1600" b="1" i="1" dirty="0"/>
          </a:p>
          <a:p>
            <a:pPr algn="ctr"/>
            <a:endParaRPr lang="fr-FR" sz="1600" b="1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9DA682-F14B-4C8B-961C-071A7CEA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" y="811272"/>
            <a:ext cx="7484864" cy="60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7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Tendances </a:t>
            </a:r>
            <a:r>
              <a:rPr lang="fr-FR" dirty="0">
                <a:solidFill>
                  <a:srgbClr val="32B4B5"/>
                </a:solidFill>
              </a:rPr>
              <a:t>2021</a:t>
            </a:r>
            <a:r>
              <a:rPr lang="fr-FR" dirty="0"/>
              <a:t> par rapport à 2019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C20053-844E-415E-AFC8-CB0B69127073}"/>
              </a:ext>
            </a:extLst>
          </p:cNvPr>
          <p:cNvSpPr txBox="1"/>
          <p:nvPr/>
        </p:nvSpPr>
        <p:spPr>
          <a:xfrm>
            <a:off x="7689432" y="767284"/>
            <a:ext cx="1454568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fr-FR" sz="1600" b="1" i="1" dirty="0"/>
          </a:p>
          <a:p>
            <a:pPr algn="ctr"/>
            <a:r>
              <a:rPr lang="fr-FR" sz="1600" b="1" u="sng" dirty="0"/>
              <a:t>Usages:</a:t>
            </a:r>
          </a:p>
          <a:p>
            <a:pPr algn="ctr"/>
            <a:endParaRPr lang="fr-FR" sz="1600" b="1" u="sng" dirty="0"/>
          </a:p>
          <a:p>
            <a:pPr algn="ctr"/>
            <a:r>
              <a:rPr lang="fr-FR" sz="1600" b="1" u="sng" dirty="0"/>
              <a:t>La Metro / SMMAG  </a:t>
            </a:r>
          </a:p>
          <a:p>
            <a:pPr algn="ctr"/>
            <a:r>
              <a:rPr lang="fr-FR" sz="1600" b="1" u="sng" dirty="0"/>
              <a:t>et </a:t>
            </a:r>
          </a:p>
          <a:p>
            <a:pPr algn="ctr"/>
            <a:r>
              <a:rPr lang="fr-FR" sz="1600" b="1" u="sng" dirty="0"/>
              <a:t>Chambéry  Grand Lac</a:t>
            </a:r>
          </a:p>
          <a:p>
            <a:pPr algn="ctr"/>
            <a:endParaRPr lang="fr-FR" sz="1600" b="1" u="sng" dirty="0"/>
          </a:p>
          <a:p>
            <a:pPr algn="ctr"/>
            <a:r>
              <a:rPr lang="fr-FR" sz="1600" b="1" u="sng" dirty="0"/>
              <a:t>Tirent la reprise</a:t>
            </a:r>
          </a:p>
          <a:p>
            <a:pPr algn="ctr"/>
            <a:r>
              <a:rPr lang="fr-FR" sz="1600" b="1" u="sng" dirty="0"/>
              <a:t>+7,3%</a:t>
            </a:r>
          </a:p>
          <a:p>
            <a:pPr algn="ctr"/>
            <a:endParaRPr lang="fr-FR" sz="1600" b="1" u="sng" dirty="0"/>
          </a:p>
          <a:p>
            <a:pPr algn="ctr"/>
            <a:endParaRPr lang="fr-FR" sz="1600" b="1" u="sng" dirty="0"/>
          </a:p>
          <a:p>
            <a:pPr algn="ctr"/>
            <a:endParaRPr lang="fr-FR" sz="1600" b="1" u="sng" dirty="0"/>
          </a:p>
          <a:p>
            <a:pPr algn="ctr"/>
            <a:r>
              <a:rPr lang="fr-FR" sz="1600" b="1" u="sng" dirty="0">
                <a:solidFill>
                  <a:srgbClr val="FF0000"/>
                </a:solidFill>
              </a:rPr>
              <a:t>Annecy</a:t>
            </a:r>
          </a:p>
          <a:p>
            <a:pPr algn="ctr"/>
            <a:r>
              <a:rPr lang="fr-FR" sz="1600" b="1" u="sng" dirty="0">
                <a:solidFill>
                  <a:srgbClr val="FF0000"/>
                </a:solidFill>
              </a:rPr>
              <a:t>Nord </a:t>
            </a:r>
            <a:r>
              <a:rPr lang="fr-FR" sz="1600" b="1" u="sng" dirty="0" err="1">
                <a:solidFill>
                  <a:srgbClr val="FF0000"/>
                </a:solidFill>
              </a:rPr>
              <a:t>Isere</a:t>
            </a:r>
            <a:endParaRPr lang="fr-FR" sz="1600" b="1" u="sng" dirty="0">
              <a:solidFill>
                <a:srgbClr val="FF0000"/>
              </a:solidFill>
            </a:endParaRPr>
          </a:p>
          <a:p>
            <a:pPr algn="ctr"/>
            <a:r>
              <a:rPr lang="fr-FR" sz="1600" b="1" u="sng" dirty="0">
                <a:solidFill>
                  <a:srgbClr val="FF0000"/>
                </a:solidFill>
              </a:rPr>
              <a:t>Et </a:t>
            </a:r>
          </a:p>
          <a:p>
            <a:pPr algn="ctr"/>
            <a:r>
              <a:rPr lang="fr-FR" sz="1600" b="1" u="sng" dirty="0">
                <a:solidFill>
                  <a:srgbClr val="FF0000"/>
                </a:solidFill>
              </a:rPr>
              <a:t>Saint-Etienne</a:t>
            </a:r>
          </a:p>
          <a:p>
            <a:pPr algn="ctr"/>
            <a:endParaRPr lang="fr-FR" sz="1600" b="1" u="sng" dirty="0">
              <a:solidFill>
                <a:srgbClr val="FF0000"/>
              </a:solidFill>
            </a:endParaRPr>
          </a:p>
          <a:p>
            <a:pPr algn="ctr"/>
            <a:r>
              <a:rPr lang="fr-FR" sz="1600" b="1" u="sng" dirty="0">
                <a:solidFill>
                  <a:srgbClr val="FF0000"/>
                </a:solidFill>
              </a:rPr>
              <a:t>Tirent vers le bas</a:t>
            </a:r>
          </a:p>
          <a:p>
            <a:pPr algn="ctr"/>
            <a:r>
              <a:rPr lang="fr-FR" sz="1600" b="1" u="sng" dirty="0">
                <a:solidFill>
                  <a:srgbClr val="FF0000"/>
                </a:solidFill>
              </a:rPr>
              <a:t>-17,6%</a:t>
            </a:r>
          </a:p>
          <a:p>
            <a:pPr algn="ctr"/>
            <a:endParaRPr lang="fr-FR" sz="1600" b="1" u="sng" dirty="0"/>
          </a:p>
          <a:p>
            <a:pPr algn="ctr"/>
            <a:endParaRPr lang="fr-FR" sz="1600" b="1" u="sng" dirty="0"/>
          </a:p>
          <a:p>
            <a:pPr algn="ctr"/>
            <a:endParaRPr lang="fr-FR" sz="1600" b="1" u="sng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F8BFB7B-52F1-4E7B-8203-0AD2125D1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6437"/>
            <a:ext cx="7592037" cy="262249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040F2A0-7EF0-4C4E-933B-6BA6B4B48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6" y="889894"/>
            <a:ext cx="7595253" cy="32430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BD5946-8A88-46F4-B49F-151CE3A35EF8}"/>
              </a:ext>
            </a:extLst>
          </p:cNvPr>
          <p:cNvSpPr/>
          <p:nvPr/>
        </p:nvSpPr>
        <p:spPr>
          <a:xfrm>
            <a:off x="6622187" y="5343786"/>
            <a:ext cx="1062129" cy="687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BE6E4-871C-4A52-80E5-382F0D22C9F8}"/>
              </a:ext>
            </a:extLst>
          </p:cNvPr>
          <p:cNvSpPr/>
          <p:nvPr/>
        </p:nvSpPr>
        <p:spPr>
          <a:xfrm>
            <a:off x="6568580" y="2214694"/>
            <a:ext cx="1120852" cy="6878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4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929" y="-15525"/>
            <a:ext cx="8678635" cy="872783"/>
          </a:xfrm>
        </p:spPr>
        <p:txBody>
          <a:bodyPr>
            <a:noAutofit/>
          </a:bodyPr>
          <a:lstStyle/>
          <a:p>
            <a:r>
              <a:rPr lang="fr-FR" sz="2400" dirty="0"/>
              <a:t>La trésorerie est dopée par le report des échéances des prêts et des crédits baux, suspendus pendant 6 mois.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C20053-844E-415E-AFC8-CB0B69127073}"/>
              </a:ext>
            </a:extLst>
          </p:cNvPr>
          <p:cNvSpPr txBox="1"/>
          <p:nvPr/>
        </p:nvSpPr>
        <p:spPr>
          <a:xfrm>
            <a:off x="35878" y="809821"/>
            <a:ext cx="90722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b="1" i="1" dirty="0"/>
              <a:t>Le montant des échéances repoussées représente +/- 300k€ pour les prêts et crédits baux, dont les paiements s’effectueront sur les 4 années 2021 à 2025.</a:t>
            </a:r>
            <a:endParaRPr lang="fr-FR" sz="1600" b="1" i="1" dirty="0"/>
          </a:p>
          <a:p>
            <a:endParaRPr lang="fr-FR" b="1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3C18F9-BF63-4EB3-B059-35F0941A9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302"/>
            <a:ext cx="9108122" cy="52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575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17661</TotalTime>
  <Words>925</Words>
  <Application>Microsoft Office PowerPoint</Application>
  <PresentationFormat>Affichage à l'écran (4:3)</PresentationFormat>
  <Paragraphs>104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Alpes Autopartage/Citiz :  RAPPORT d’ACTIVITE 2020/ et S1-2021</vt:lpstr>
      <vt:lpstr>Présentation PowerPoint</vt:lpstr>
      <vt:lpstr>Compte de résultat  2020</vt:lpstr>
      <vt:lpstr>Bilan 2020: PASSIF</vt:lpstr>
      <vt:lpstr>Bilan 2020: ACTIF</vt:lpstr>
      <vt:lpstr>Tableau de bord Citiz Alpes Loire 2020 / 2019</vt:lpstr>
      <vt:lpstr>Tableau de bord 2021 / 2019</vt:lpstr>
      <vt:lpstr>Tendances 2021 par rapport à 2019</vt:lpstr>
      <vt:lpstr>La trésorerie est dopée par le report des échéances des prêts et des crédits baux, suspendus pendant 6 mois. </vt:lpstr>
      <vt:lpstr>Faits marquants …</vt:lpstr>
      <vt:lpstr>Ces 18 mois ont prouvé la résilience et la capacité d’innovation d’Alpes Autopartage…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J’ai changé pour une Citiz !</dc:title>
  <dc:creator>Océane Laurençot</dc:creator>
  <cp:lastModifiedBy>Martin LESAGE</cp:lastModifiedBy>
  <cp:revision>211</cp:revision>
  <cp:lastPrinted>2021-06-25T13:12:15Z</cp:lastPrinted>
  <dcterms:created xsi:type="dcterms:W3CDTF">2016-03-08T14:14:56Z</dcterms:created>
  <dcterms:modified xsi:type="dcterms:W3CDTF">2021-06-25T13:12:28Z</dcterms:modified>
</cp:coreProperties>
</file>